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89" r:id="rId2"/>
    <p:sldId id="403" r:id="rId3"/>
    <p:sldId id="406" r:id="rId4"/>
    <p:sldId id="390" r:id="rId5"/>
    <p:sldId id="429" r:id="rId6"/>
    <p:sldId id="408" r:id="rId7"/>
    <p:sldId id="424" r:id="rId8"/>
    <p:sldId id="415" r:id="rId9"/>
    <p:sldId id="423" r:id="rId10"/>
    <p:sldId id="410" r:id="rId11"/>
    <p:sldId id="425" r:id="rId12"/>
    <p:sldId id="427" r:id="rId13"/>
    <p:sldId id="428" r:id="rId14"/>
    <p:sldId id="416" r:id="rId15"/>
    <p:sldId id="358" r:id="rId16"/>
    <p:sldId id="419" r:id="rId17"/>
    <p:sldId id="420" r:id="rId18"/>
    <p:sldId id="417" r:id="rId19"/>
    <p:sldId id="422" r:id="rId20"/>
    <p:sldId id="287" r:id="rId21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  <a:srgbClr val="FF89FF"/>
    <a:srgbClr val="FFFFD8"/>
    <a:srgbClr val="FFFFC0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75451"/>
  </p:normalViewPr>
  <p:slideViewPr>
    <p:cSldViewPr snapToGrid="0" snapToObjects="1">
      <p:cViewPr varScale="1">
        <p:scale>
          <a:sx n="104" d="100"/>
          <a:sy n="104" d="100"/>
        </p:scale>
        <p:origin x="21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22.png>
</file>

<file path=ppt/media/image23.png>
</file>

<file path=ppt/media/image27.png>
</file>

<file path=ppt/media/image28.tiff>
</file>

<file path=ppt/media/image29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changes have occurred here?</a:t>
            </a:r>
          </a:p>
          <a:p>
            <a:r>
              <a:rPr lang="en-US" dirty="0"/>
              <a:t>  - In the feature branch “duck” and “quack quack” have changed to “pig” and “oink oink”</a:t>
            </a:r>
          </a:p>
          <a:p>
            <a:r>
              <a:rPr lang="en-US" dirty="0"/>
              <a:t>  - In the main branch “duck” and “a quack quack” have changed to “piglet” and “an </a:t>
            </a:r>
            <a:r>
              <a:rPr lang="en-US" dirty="0" err="1"/>
              <a:t>oinky</a:t>
            </a:r>
            <a:r>
              <a:rPr lang="en-US" dirty="0"/>
              <a:t> </a:t>
            </a:r>
            <a:r>
              <a:rPr lang="en-US" dirty="0" err="1"/>
              <a:t>oinky</a:t>
            </a:r>
            <a:endParaRPr lang="en-US" dirty="0"/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 or an </a:t>
            </a:r>
            <a:r>
              <a:rPr lang="en-US" dirty="0" err="1"/>
              <a:t>oinky</a:t>
            </a:r>
            <a:r>
              <a:rPr lang="en-US" dirty="0"/>
              <a:t> oink or </a:t>
            </a:r>
            <a:r>
              <a:rPr lang="en-US"/>
              <a:t>a oink oink?</a:t>
            </a:r>
            <a:endParaRPr lang="en-US" dirty="0"/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Conflicting changes are shown with highlighting in addition to the color changes and underlining.</a:t>
            </a:r>
          </a:p>
          <a:p>
            <a:endParaRPr lang="en-US" dirty="0"/>
          </a:p>
          <a:p>
            <a:r>
              <a:rPr lang="en-US" dirty="0"/>
              <a:t>When there are conflicting changes, we get “Merge Conflicts”</a:t>
            </a:r>
          </a:p>
          <a:p>
            <a:r>
              <a:rPr lang="en-US" dirty="0"/>
              <a:t>  - That is there is a conflict between the changes that are being merged.</a:t>
            </a:r>
          </a:p>
          <a:p>
            <a:endParaRPr lang="en-US" dirty="0"/>
          </a:p>
          <a:p>
            <a:r>
              <a:rPr lang="en-US" dirty="0"/>
              <a:t>Now the project managers could take the time to do this…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state of the main branch.</a:t>
            </a:r>
          </a:p>
          <a:p>
            <a:endParaRPr lang="en-US" dirty="0"/>
          </a:p>
          <a:p>
            <a:r>
              <a:rPr lang="en-US" dirty="0"/>
              <a:t>So what do you do?</a:t>
            </a:r>
          </a:p>
          <a:p>
            <a:r>
              <a:rPr lang="en-US" dirty="0"/>
              <a:t>  - Synch and merge the changes in main into your feature branch.</a:t>
            </a:r>
          </a:p>
          <a:p>
            <a:r>
              <a:rPr lang="en-US" dirty="0"/>
              <a:t>  - We’ll get to that in a minute…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853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practice:</a:t>
            </a:r>
          </a:p>
          <a:p>
            <a:r>
              <a:rPr lang="en-US" dirty="0"/>
              <a:t>  - Consider this small python program…</a:t>
            </a:r>
          </a:p>
          <a:p>
            <a:r>
              <a:rPr lang="en-US" dirty="0"/>
              <a:t>    - What is it trying to do?</a:t>
            </a:r>
          </a:p>
          <a:p>
            <a:endParaRPr lang="en-US" dirty="0"/>
          </a:p>
          <a:p>
            <a:r>
              <a:rPr lang="en-US" dirty="0"/>
              <a:t>The feature branch improved the code by using better variable names.</a:t>
            </a:r>
          </a:p>
          <a:p>
            <a:r>
              <a:rPr lang="en-US" dirty="0"/>
              <a:t>The main branch had changes merged in that is more efficient…</a:t>
            </a:r>
          </a:p>
          <a:p>
            <a:r>
              <a:rPr lang="en-US" dirty="0"/>
              <a:t>  - Doesn’t check x[0] against itself.</a:t>
            </a:r>
          </a:p>
          <a:p>
            <a:r>
              <a:rPr lang="en-US" dirty="0"/>
              <a:t>  - Doesn’t change m if values are equal.</a:t>
            </a:r>
          </a:p>
          <a:p>
            <a:endParaRPr lang="en-US" dirty="0"/>
          </a:p>
          <a:p>
            <a:r>
              <a:rPr lang="en-US" dirty="0"/>
              <a:t>Use these branches and the given best common ancestor.</a:t>
            </a:r>
          </a:p>
          <a:p>
            <a:r>
              <a:rPr lang="en-US" dirty="0"/>
              <a:t>  - Identify all of the non-conflicting and conflicting changes that exist in the feature branch and the main branch.</a:t>
            </a:r>
          </a:p>
          <a:p>
            <a:endParaRPr lang="en-US" dirty="0"/>
          </a:p>
          <a:p>
            <a:r>
              <a:rPr lang="en-US" dirty="0"/>
              <a:t>One good approach:</a:t>
            </a:r>
          </a:p>
          <a:p>
            <a:r>
              <a:rPr lang="en-US" dirty="0"/>
              <a:t>  - Identify all of the changes between </a:t>
            </a:r>
          </a:p>
          <a:p>
            <a:r>
              <a:rPr lang="en-US" dirty="0"/>
              <a:t>    - the feature branch and best common ancestor.</a:t>
            </a:r>
          </a:p>
          <a:p>
            <a:r>
              <a:rPr lang="en-US" dirty="0"/>
              <a:t>    - the main branch and best common ancestor.  </a:t>
            </a:r>
          </a:p>
          <a:p>
            <a:r>
              <a:rPr lang="en-US" dirty="0"/>
              <a:t>  - Then identify any conflicting changes</a:t>
            </a:r>
          </a:p>
          <a:p>
            <a:r>
              <a:rPr lang="en-US" dirty="0"/>
              <a:t>    - lines that have changed in both the feature branch and the main branch.</a:t>
            </a:r>
          </a:p>
          <a:p>
            <a:endParaRPr lang="en-US" dirty="0"/>
          </a:p>
          <a:p>
            <a:r>
              <a:rPr lang="en-US" dirty="0"/>
              <a:t>Again… just using lines here is a little bit of an oversimplification of the process that git uses to find conflicts.</a:t>
            </a:r>
          </a:p>
          <a:p>
            <a:r>
              <a:rPr lang="en-US" dirty="0"/>
              <a:t>  - but it is conceptually accurate enough for most purposes.</a:t>
            </a:r>
          </a:p>
          <a:p>
            <a:r>
              <a:rPr lang="en-US" dirty="0"/>
              <a:t>  - the exact details are beyond the scope of these materials.</a:t>
            </a:r>
          </a:p>
          <a:p>
            <a:r>
              <a:rPr lang="en-US" dirty="0"/>
              <a:t>  - the details are documented elsewhere if you are interested.</a:t>
            </a:r>
          </a:p>
        </p:txBody>
      </p:sp>
    </p:spTree>
    <p:extLst>
      <p:ext uri="{BB962C8B-B14F-4D97-AF65-F5344CB8AC3E}">
        <p14:creationId xmlns:p14="http://schemas.microsoft.com/office/powerpoint/2010/main" val="262272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changes are underlined.</a:t>
            </a:r>
          </a:p>
          <a:p>
            <a:r>
              <a:rPr lang="en-US" dirty="0"/>
              <a:t>Non-conflicting changes are highlighted in blue.</a:t>
            </a:r>
          </a:p>
          <a:p>
            <a:r>
              <a:rPr lang="en-US" dirty="0"/>
              <a:t>Conflicting changes are also highlighted in red.</a:t>
            </a:r>
          </a:p>
        </p:txBody>
      </p:sp>
    </p:spTree>
    <p:extLst>
      <p:ext uri="{BB962C8B-B14F-4D97-AF65-F5344CB8AC3E}">
        <p14:creationId xmlns:p14="http://schemas.microsoft.com/office/powerpoint/2010/main" val="4916784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the upstream changes now in the main branch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Here the merge commit is in the </a:t>
            </a:r>
            <a:r>
              <a:rPr lang="en-US" dirty="0" err="1"/>
              <a:t>hasPig</a:t>
            </a:r>
            <a:r>
              <a:rPr lang="en-US" dirty="0"/>
              <a:t> branch</a:t>
            </a:r>
          </a:p>
          <a:p>
            <a:r>
              <a:rPr lang="en-US" dirty="0"/>
              <a:t>  - it blends the changes in the </a:t>
            </a:r>
            <a:r>
              <a:rPr lang="en-US" dirty="0" err="1"/>
              <a:t>fucha</a:t>
            </a:r>
            <a:r>
              <a:rPr lang="en-US" dirty="0"/>
              <a:t> and blue branches</a:t>
            </a:r>
          </a:p>
          <a:p>
            <a:endParaRPr lang="en-US" dirty="0"/>
          </a:p>
          <a:p>
            <a:r>
              <a:rPr lang="en-US" dirty="0"/>
              <a:t>For example, here:</a:t>
            </a:r>
          </a:p>
          <a:p>
            <a:r>
              <a:rPr lang="en-US" dirty="0"/>
              <a:t>  - piglet is taken from main (because piglets are cute)</a:t>
            </a:r>
          </a:p>
          <a:p>
            <a:r>
              <a:rPr lang="en-US" dirty="0"/>
              <a:t>  - the line “an oink oink” is blended from the two commits:</a:t>
            </a:r>
          </a:p>
          <a:p>
            <a:r>
              <a:rPr lang="en-US" dirty="0"/>
              <a:t>    - an is taken from the main branch (because it is better grammatically).</a:t>
            </a:r>
          </a:p>
          <a:p>
            <a:r>
              <a:rPr lang="en-US" dirty="0"/>
              <a:t>    - oink oink is taken from the feature branch (because the sounds are always the same in the song).</a:t>
            </a:r>
          </a:p>
          <a:p>
            <a:r>
              <a:rPr lang="en-US" dirty="0"/>
              <a:t>  - The merge commit not used a blending of the two colors to indicate the merge.</a:t>
            </a:r>
          </a:p>
          <a:p>
            <a:r>
              <a:rPr lang="en-US" dirty="0"/>
              <a:t>    - I.e. not a white ring like in the automatic merge earlier.</a:t>
            </a:r>
          </a:p>
          <a:p>
            <a:r>
              <a:rPr lang="en-US" dirty="0"/>
              <a:t>  - The merge commit is then added to the end of your feature branch.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r>
              <a:rPr lang="en-US" dirty="0"/>
              <a:t>    - If we don’t, then we get into the problem were we can’t fast forward our main branch from the upstream.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conflicts between the blue and fuchsia commits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The blue/fuchsia merge commit contains that information.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Doing so ensures that the maintainers will now be able to merge the feature branch automatically.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Note that the content here does not correspond exactly with the prior examples…</a:t>
            </a:r>
          </a:p>
          <a:p>
            <a:r>
              <a:rPr lang="en-US" dirty="0"/>
              <a:t>  - but it still illustrates how merge conflict information is displayed in the text files.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common ancestor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not conflicting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 to move changes to the middle pane.</a:t>
            </a:r>
          </a:p>
          <a:p>
            <a:r>
              <a:rPr lang="en-US" dirty="0"/>
              <a:t>    - edit the middle pane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tool.</a:t>
            </a:r>
          </a:p>
          <a:p>
            <a:r>
              <a:rPr lang="en-US" dirty="0"/>
              <a:t>  - Eclipse, </a:t>
            </a:r>
            <a:r>
              <a:rPr lang="en-US" dirty="0" err="1"/>
              <a:t>VSCode</a:t>
            </a:r>
            <a:r>
              <a:rPr lang="en-US" dirty="0"/>
              <a:t>/</a:t>
            </a:r>
            <a:r>
              <a:rPr lang="en-US" dirty="0" err="1"/>
              <a:t>VSCodium</a:t>
            </a:r>
            <a:endParaRPr lang="en-US" dirty="0"/>
          </a:p>
          <a:p>
            <a:r>
              <a:rPr lang="en-US" dirty="0"/>
              <a:t>    - whatever you happen to use.</a:t>
            </a:r>
          </a:p>
          <a:p>
            <a:r>
              <a:rPr lang="en-US" dirty="0"/>
              <a:t>    - They all display the same information</a:t>
            </a:r>
          </a:p>
          <a:p>
            <a:r>
              <a:rPr lang="en-US" dirty="0"/>
              <a:t>    - Just in slightly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the activities for this topic.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the prior homework.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What is involved in the synch?</a:t>
            </a:r>
          </a:p>
          <a:p>
            <a:r>
              <a:rPr lang="en-US" dirty="0"/>
              <a:t>  - switch to main</a:t>
            </a:r>
          </a:p>
          <a:p>
            <a:r>
              <a:rPr lang="en-US" dirty="0"/>
              <a:t>  - pull main from the upstream</a:t>
            </a:r>
          </a:p>
          <a:p>
            <a:r>
              <a:rPr lang="en-US" dirty="0"/>
              <a:t>  - push main to the origin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the previous homework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- Show a few of their PR’s from the upstream repo to illustrate this.</a:t>
            </a:r>
          </a:p>
          <a:p>
            <a:endParaRPr lang="en-US" dirty="0"/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</a:t>
            </a:r>
            <a:r>
              <a:rPr lang="en-US" b="1" dirty="0"/>
              <a:t>automatic merge</a:t>
            </a:r>
            <a:r>
              <a:rPr lang="en-US" dirty="0"/>
              <a:t> of a feature branch into the main branch.</a:t>
            </a:r>
          </a:p>
          <a:p>
            <a:r>
              <a:rPr lang="en-US" dirty="0"/>
              <a:t>  - Again, this is what the maintainers will do when your branch has no conflicts.</a:t>
            </a:r>
          </a:p>
          <a:p>
            <a:r>
              <a:rPr lang="en-US" dirty="0"/>
              <a:t>    - Is what happened with your “Round1” issues when they were merged in the previous activity.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r>
              <a:rPr lang="en-US" dirty="0"/>
              <a:t>  - the white ring indicates that the merge commit is slightly different than the original blue commit.</a:t>
            </a:r>
          </a:p>
          <a:p>
            <a:r>
              <a:rPr lang="en-US" dirty="0"/>
              <a:t>    - will have a different time stamp, a different id (hash) and information about who did the merge. </a:t>
            </a:r>
          </a:p>
          <a:p>
            <a:r>
              <a:rPr lang="en-US" dirty="0"/>
              <a:t>  - notice that the fuchsia changes are already in main so they are not in the merge commit</a:t>
            </a:r>
          </a:p>
          <a:p>
            <a:r>
              <a:rPr lang="en-US" dirty="0"/>
              <a:t>    - Recall that a commit just contains the changes since the prior commit.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r>
              <a:rPr lang="en-US" dirty="0"/>
              <a:t>    - who merged it.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skirts the issue of  what happens when there are multiple commits on the feature branch.</a:t>
            </a:r>
          </a:p>
          <a:p>
            <a:r>
              <a:rPr lang="en-US" dirty="0"/>
              <a:t>  - What we show here is conceptually compatible with a squash and merge</a:t>
            </a:r>
          </a:p>
          <a:p>
            <a:r>
              <a:rPr lang="en-US" dirty="0"/>
              <a:t>    - Squash and merge, compresses all commits in the feature branch into a single merge commit.</a:t>
            </a:r>
          </a:p>
          <a:p>
            <a:r>
              <a:rPr lang="en-US" dirty="0"/>
              <a:t>    - This is a common strategy for keeping project history simple.</a:t>
            </a:r>
          </a:p>
          <a:p>
            <a:r>
              <a:rPr lang="en-US" dirty="0"/>
              <a:t>  - Different project and different organizations will use different approaches in the case where there are multiple commits in the feature branch being merged.</a:t>
            </a:r>
          </a:p>
          <a:p>
            <a:r>
              <a:rPr lang="en-US" dirty="0"/>
              <a:t>    - merge (maintains all commits off to the side of main for history)</a:t>
            </a:r>
          </a:p>
          <a:p>
            <a:r>
              <a:rPr lang="en-US" dirty="0"/>
              <a:t>    - rebase (rebuilds commits on the end of the main branch)</a:t>
            </a:r>
          </a:p>
        </p:txBody>
      </p:sp>
    </p:spTree>
    <p:extLst>
      <p:ext uri="{BB962C8B-B14F-4D97-AF65-F5344CB8AC3E}">
        <p14:creationId xmlns:p14="http://schemas.microsoft.com/office/powerpoint/2010/main" val="3548095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the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the maintainers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identify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  <a:r>
              <a:rPr lang="en-US" b="0" dirty="0"/>
              <a:t> that is shared by the two branches.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  - A common ancestor is a commit that exists in both of the branches being merged.</a:t>
            </a:r>
          </a:p>
          <a:p>
            <a:r>
              <a:rPr lang="en-US" dirty="0"/>
              <a:t>    - What are the common ancestors here? </a:t>
            </a:r>
          </a:p>
          <a:p>
            <a:r>
              <a:rPr lang="en-US" dirty="0"/>
              <a:t>      - Both the feature branch and the main branch are derived from the Red, Yellow, and Green commits.</a:t>
            </a:r>
          </a:p>
          <a:p>
            <a:r>
              <a:rPr lang="en-US" dirty="0"/>
              <a:t>      - So those are the common ancestors.</a:t>
            </a:r>
          </a:p>
          <a:p>
            <a:endParaRPr lang="en-US" dirty="0"/>
          </a:p>
          <a:p>
            <a:r>
              <a:rPr lang="en-US" dirty="0"/>
              <a:t>  - Which ancestor is the best common ancestor is determined by git and is somewhat complex.</a:t>
            </a:r>
          </a:p>
          <a:p>
            <a:r>
              <a:rPr lang="en-US" dirty="0"/>
              <a:t>    - The details of how it works are beyond the scope of these materials.</a:t>
            </a:r>
          </a:p>
          <a:p>
            <a:r>
              <a:rPr lang="en-US" dirty="0"/>
              <a:t>    - You can find it documented elsewhere if you are interested.</a:t>
            </a:r>
          </a:p>
          <a:p>
            <a:endParaRPr lang="en-US" dirty="0"/>
          </a:p>
          <a:p>
            <a:r>
              <a:rPr lang="en-US" dirty="0"/>
              <a:t>  - In most typical use cases the best common ancestor will be </a:t>
            </a:r>
            <a:r>
              <a:rPr lang="en-US" b="1" dirty="0"/>
              <a:t>the most recent common ancestor.</a:t>
            </a:r>
          </a:p>
          <a:p>
            <a:r>
              <a:rPr lang="en-US" dirty="0"/>
              <a:t>    - What is the best common ancestor here?</a:t>
            </a:r>
          </a:p>
          <a:p>
            <a:r>
              <a:rPr lang="en-US" dirty="0"/>
              <a:t>      - The Green commit is the newest commit that that is shared by the branches.</a:t>
            </a:r>
          </a:p>
          <a:p>
            <a:r>
              <a:rPr lang="en-US" dirty="0"/>
              <a:t>      - So it is the “best common ancestor”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compare the branches being merged to the best common ancestor</a:t>
            </a:r>
          </a:p>
          <a:p>
            <a:r>
              <a:rPr lang="en-US" dirty="0"/>
              <a:t>  - and identify the changes that have occurred in each of the branches involved in the merge.</a:t>
            </a:r>
          </a:p>
          <a:p>
            <a:endParaRPr lang="en-US" dirty="0"/>
          </a:p>
          <a:p>
            <a:r>
              <a:rPr lang="en-US" dirty="0"/>
              <a:t>What changes do you see?</a:t>
            </a:r>
          </a:p>
        </p:txBody>
      </p:sp>
    </p:spTree>
    <p:extLst>
      <p:ext uri="{BB962C8B-B14F-4D97-AF65-F5344CB8AC3E}">
        <p14:creationId xmlns:p14="http://schemas.microsoft.com/office/powerpoint/2010/main" val="14360441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lines containing changes are highlighted</a:t>
            </a:r>
          </a:p>
          <a:p>
            <a:r>
              <a:rPr lang="en-US" dirty="0"/>
              <a:t>The specific changes are underlined.</a:t>
            </a:r>
          </a:p>
          <a:p>
            <a:r>
              <a:rPr lang="en-US" dirty="0"/>
              <a:t>  - The changes in the feature branch are cow and moo were changed to pig an oink</a:t>
            </a:r>
          </a:p>
          <a:p>
            <a:r>
              <a:rPr lang="en-US" dirty="0"/>
              <a:t>  - The changes in the main branch are duck and quack were changed to goat and </a:t>
            </a:r>
            <a:r>
              <a:rPr lang="en-US" dirty="0" err="1"/>
              <a:t>bahh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make changes conflicting?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or if fuchsia had changed cow or moo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 and will assume it is line based.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There is no confusion about what change to pick, because there is no conflict.</a:t>
            </a:r>
          </a:p>
          <a:p>
            <a:r>
              <a:rPr lang="en-US" dirty="0"/>
              <a:t>  - Thus git can perform this merge for us.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happen with your PR’s in the last activity.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</a:t>
            </a:r>
            <a:r>
              <a:rPr lang="en-US" b="1" dirty="0"/>
              <a:t>automatic merge</a:t>
            </a:r>
            <a:r>
              <a:rPr lang="en-US" dirty="0"/>
              <a:t> of a feature branch into the main branch.</a:t>
            </a:r>
          </a:p>
          <a:p>
            <a:r>
              <a:rPr lang="en-US" dirty="0"/>
              <a:t>  - Again, this is what the maintainers will do when your branch has no conflicts.</a:t>
            </a:r>
          </a:p>
          <a:p>
            <a:r>
              <a:rPr lang="en-US" dirty="0"/>
              <a:t>    - Is what happened with your “Round1” issues when they were merged in the previous activity.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r>
              <a:rPr lang="en-US" dirty="0"/>
              <a:t>  - the white ring indicates that the merge commit is slightly different than the original blue commit.</a:t>
            </a:r>
          </a:p>
          <a:p>
            <a:r>
              <a:rPr lang="en-US" dirty="0"/>
              <a:t>    - will have a different time stamp, a different id (hash) and information about who did the merge. </a:t>
            </a:r>
          </a:p>
          <a:p>
            <a:r>
              <a:rPr lang="en-US" dirty="0"/>
              <a:t>  - notice that the fuchsia changes are already in main so they are not in the merge commit</a:t>
            </a:r>
          </a:p>
          <a:p>
            <a:r>
              <a:rPr lang="en-US" dirty="0"/>
              <a:t>    - Recall that a commit just contains the changes since the prior commit.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r>
              <a:rPr lang="en-US" dirty="0"/>
              <a:t>    - who merged it.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skirts the issue of  what happens when there are multiple commits on the feature branch.</a:t>
            </a:r>
          </a:p>
          <a:p>
            <a:r>
              <a:rPr lang="en-US" dirty="0"/>
              <a:t>  - What we show here is conceptually compatible with a squash and merge</a:t>
            </a:r>
          </a:p>
          <a:p>
            <a:r>
              <a:rPr lang="en-US" dirty="0"/>
              <a:t>    - Squash and merge, compresses all commits in the feature branch into a single merge commit.</a:t>
            </a:r>
          </a:p>
          <a:p>
            <a:r>
              <a:rPr lang="en-US" dirty="0"/>
              <a:t>    - This is a common strategy for keeping project history simple.</a:t>
            </a:r>
          </a:p>
          <a:p>
            <a:r>
              <a:rPr lang="en-US" dirty="0"/>
              <a:t>  - Different project and different organizations will use different approaches in the case where there are multiple commits in the feature branch being merged.</a:t>
            </a:r>
          </a:p>
          <a:p>
            <a:r>
              <a:rPr lang="en-US" dirty="0"/>
              <a:t>    - merge (maintains all commits off to the side of main for history)</a:t>
            </a:r>
          </a:p>
          <a:p>
            <a:r>
              <a:rPr lang="en-US" dirty="0"/>
              <a:t>    - rebase (rebuilds commits on the end of the main branch)</a:t>
            </a:r>
          </a:p>
        </p:txBody>
      </p:sp>
    </p:spTree>
    <p:extLst>
      <p:ext uri="{BB962C8B-B14F-4D97-AF65-F5344CB8AC3E}">
        <p14:creationId xmlns:p14="http://schemas.microsoft.com/office/powerpoint/2010/main" val="426524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29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8.tiff"/><Relationship Id="rId4" Type="http://schemas.openxmlformats.org/officeDocument/2006/relationships/hyperlink" Target="https://creativecommons.org/licenses/by/4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12 – Merge Conflicts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428092" y="2487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818103" y="4303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4090D-6964-9000-F9E5-788305D87CA0}"/>
              </a:ext>
            </a:extLst>
          </p:cNvPr>
          <p:cNvSpPr txBox="1"/>
          <p:nvPr/>
        </p:nvSpPr>
        <p:spPr>
          <a:xfrm>
            <a:off x="762000" y="1382135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Spring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oink oink 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20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piglet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there</a:t>
            </a:r>
          </a:p>
          <a:p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91B295-5CB7-900D-9A44-80FEF5E7E31F}"/>
              </a:ext>
            </a:extLst>
          </p:cNvPr>
          <p:cNvSpPr txBox="1"/>
          <p:nvPr/>
        </p:nvSpPr>
        <p:spPr>
          <a:xfrm rot="21141175">
            <a:off x="116868" y="1001624"/>
            <a:ext cx="2558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here?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1AF34-326B-8044-2F00-2EC5AEE97566}"/>
              </a:ext>
            </a:extLst>
          </p:cNvPr>
          <p:cNvSpPr txBox="1"/>
          <p:nvPr/>
        </p:nvSpPr>
        <p:spPr>
          <a:xfrm rot="21345957">
            <a:off x="5850458" y="476560"/>
            <a:ext cx="21798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makes these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changes?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oink oink 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45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-117213" y="1055135"/>
            <a:ext cx="2784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 changes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create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 Merge Conflicts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06BB2-E13D-9756-3A0A-AB41528D577C}"/>
              </a:ext>
            </a:extLst>
          </p:cNvPr>
          <p:cNvSpPr txBox="1"/>
          <p:nvPr/>
        </p:nvSpPr>
        <p:spPr>
          <a:xfrm rot="21141175">
            <a:off x="5730493" y="325631"/>
            <a:ext cx="23080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80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9F35887-CA98-B6EC-0CA3-02F29226E8A4}"/>
              </a:ext>
            </a:extLst>
          </p:cNvPr>
          <p:cNvGrpSpPr/>
          <p:nvPr/>
        </p:nvGrpSpPr>
        <p:grpSpPr>
          <a:xfrm>
            <a:off x="326855" y="2409568"/>
            <a:ext cx="2444385" cy="2706975"/>
            <a:chOff x="326855" y="2409568"/>
            <a:chExt cx="2444385" cy="270697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FDC1366E-17DC-014A-8179-073B615BDE1A}"/>
                </a:ext>
              </a:extLst>
            </p:cNvPr>
            <p:cNvSpPr/>
            <p:nvPr/>
          </p:nvSpPr>
          <p:spPr>
            <a:xfrm>
              <a:off x="326855" y="2409568"/>
              <a:ext cx="2420809" cy="2310070"/>
            </a:xfrm>
            <a:prstGeom prst="roundRect">
              <a:avLst>
                <a:gd name="adj" fmla="val 9521"/>
              </a:avLst>
            </a:prstGeom>
            <a:solidFill>
              <a:srgbClr val="FFFF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AA1A30A-A6E8-2344-B2C0-51B18D085111}"/>
                </a:ext>
              </a:extLst>
            </p:cNvPr>
            <p:cNvSpPr/>
            <p:nvPr/>
          </p:nvSpPr>
          <p:spPr>
            <a:xfrm>
              <a:off x="1346886" y="2508418"/>
              <a:ext cx="420130" cy="420130"/>
            </a:xfrm>
            <a:prstGeom prst="ellipse">
              <a:avLst/>
            </a:prstGeom>
            <a:solidFill>
              <a:srgbClr val="FFC000"/>
            </a:solidFill>
            <a:ln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BDA7A4B-A7B7-4E4A-B210-1B63DE7355F9}"/>
                </a:ext>
              </a:extLst>
            </p:cNvPr>
            <p:cNvSpPr txBox="1"/>
            <p:nvPr/>
          </p:nvSpPr>
          <p:spPr>
            <a:xfrm>
              <a:off x="397861" y="2947632"/>
              <a:ext cx="2373379" cy="1677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x = [ 1, 5, 3, 9, 2 ]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max = x[0]</a:t>
              </a:r>
              <a:endParaRPr lang="en-US" sz="800" dirty="0">
                <a:solidFill>
                  <a:schemeClr val="tx1"/>
                </a:solidFill>
              </a:endParaRPr>
            </a:p>
            <a:p>
              <a:endParaRPr lang="en-US" sz="800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for n in x: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  if n &gt;= max: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    max = n</a:t>
              </a:r>
              <a:endParaRPr lang="en-US" sz="800" dirty="0">
                <a:solidFill>
                  <a:schemeClr val="tx1"/>
                </a:solidFill>
              </a:endParaRPr>
            </a:p>
            <a:p>
              <a:endParaRPr lang="en-US" sz="800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print max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994BBF-4388-6F44-A7BC-B4B9DBD7E445}"/>
                </a:ext>
              </a:extLst>
            </p:cNvPr>
            <p:cNvSpPr txBox="1"/>
            <p:nvPr/>
          </p:nvSpPr>
          <p:spPr>
            <a:xfrm>
              <a:off x="581363" y="4716433"/>
              <a:ext cx="19511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Feature Branch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BB896D7-1471-24FC-0920-237A817F336F}"/>
              </a:ext>
            </a:extLst>
          </p:cNvPr>
          <p:cNvGrpSpPr/>
          <p:nvPr/>
        </p:nvGrpSpPr>
        <p:grpSpPr>
          <a:xfrm>
            <a:off x="5655493" y="2409568"/>
            <a:ext cx="2444385" cy="2689854"/>
            <a:chOff x="5655493" y="2409568"/>
            <a:chExt cx="2444385" cy="2689854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D0B378BA-1C2D-AE4C-9763-3E698BA090DA}"/>
                </a:ext>
              </a:extLst>
            </p:cNvPr>
            <p:cNvSpPr/>
            <p:nvPr/>
          </p:nvSpPr>
          <p:spPr>
            <a:xfrm>
              <a:off x="5655493" y="2409568"/>
              <a:ext cx="2420809" cy="2310070"/>
            </a:xfrm>
            <a:prstGeom prst="roundRect">
              <a:avLst>
                <a:gd name="adj" fmla="val 9521"/>
              </a:avLst>
            </a:prstGeom>
            <a:solidFill>
              <a:srgbClr val="FFFF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44787C7-4E67-4A40-95B2-95723325AB08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92D050"/>
            </a:solidFill>
            <a:ln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6D91CD6-1F35-A940-A901-61156998E013}"/>
                </a:ext>
              </a:extLst>
            </p:cNvPr>
            <p:cNvSpPr txBox="1"/>
            <p:nvPr/>
          </p:nvSpPr>
          <p:spPr>
            <a:xfrm>
              <a:off x="5726499" y="2970715"/>
              <a:ext cx="2373379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x = [ 1, 5, 3, 9, 2 ]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m = x[0]</a:t>
              </a:r>
              <a:endParaRPr lang="en-US" sz="800" dirty="0">
                <a:solidFill>
                  <a:schemeClr val="tx1"/>
                </a:solidFill>
              </a:endParaRPr>
            </a:p>
            <a:p>
              <a:endParaRPr lang="en-US" sz="800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for n in range(1:length(x)):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  if x[n] &gt; m: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    m = x[n]</a:t>
              </a:r>
              <a:endParaRPr lang="en-US" sz="800" dirty="0">
                <a:solidFill>
                  <a:schemeClr val="tx1"/>
                </a:solidFill>
              </a:endParaRPr>
            </a:p>
            <a:p>
              <a:endParaRPr lang="en-US" sz="800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print m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F4988D7-D41F-1546-8CC4-DA45357608DA}"/>
                </a:ext>
              </a:extLst>
            </p:cNvPr>
            <p:cNvSpPr txBox="1"/>
            <p:nvPr/>
          </p:nvSpPr>
          <p:spPr>
            <a:xfrm>
              <a:off x="6086510" y="4699312"/>
              <a:ext cx="16241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Main Branch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3558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u="sng" dirty="0">
                <a:solidFill>
                  <a:schemeClr val="tx1"/>
                </a:solidFill>
                <a:highlight>
                  <a:srgbClr val="00FFFF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  <a:highlight>
                  <a:srgbClr val="00FFFF"/>
                </a:highlight>
              </a:rPr>
              <a:t> = x[0]</a:t>
            </a:r>
            <a:endParaRPr lang="en-US" sz="800" dirty="0">
              <a:solidFill>
                <a:schemeClr val="tx1"/>
              </a:solidFill>
              <a:highlight>
                <a:srgbClr val="00FFFF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 if n &gt;= </a:t>
            </a:r>
            <a:r>
              <a:rPr lang="en-US" u="sng" dirty="0">
                <a:solidFill>
                  <a:schemeClr val="tx1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   </a:t>
            </a:r>
            <a:r>
              <a:rPr lang="en-US" u="sng" dirty="0">
                <a:solidFill>
                  <a:schemeClr val="tx1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= n</a:t>
            </a:r>
            <a:endParaRPr lang="en-US" sz="800" dirty="0">
              <a:solidFill>
                <a:schemeClr val="tx1"/>
              </a:solidFill>
              <a:highlight>
                <a:srgbClr val="FF0000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ighlight>
                  <a:srgbClr val="00FFFF"/>
                </a:highlight>
              </a:rPr>
              <a:t>print </a:t>
            </a:r>
            <a:r>
              <a:rPr lang="en-US" u="sng" dirty="0">
                <a:solidFill>
                  <a:schemeClr val="tx1"/>
                </a:solidFill>
                <a:highlight>
                  <a:srgbClr val="00FFFF"/>
                </a:highlight>
              </a:rPr>
              <a:t>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ighlight>
                  <a:srgbClr val="00FFFF"/>
                </a:highlight>
              </a:rPr>
              <a:t>for n in </a:t>
            </a:r>
            <a:r>
              <a:rPr lang="en-US" u="sng" dirty="0">
                <a:solidFill>
                  <a:schemeClr val="tx1"/>
                </a:solidFill>
                <a:highlight>
                  <a:srgbClr val="00FFFF"/>
                </a:highlight>
              </a:rPr>
              <a:t>range(1:length(x))</a:t>
            </a:r>
            <a:r>
              <a:rPr lang="en-US" dirty="0">
                <a:solidFill>
                  <a:schemeClr val="tx1"/>
                </a:solidFill>
                <a:highlight>
                  <a:srgbClr val="00FFFF"/>
                </a:highlight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 if </a:t>
            </a:r>
            <a:r>
              <a:rPr lang="en-US" u="sng" dirty="0">
                <a:solidFill>
                  <a:schemeClr val="tx1"/>
                </a:solidFill>
                <a:highlight>
                  <a:srgbClr val="FF0000"/>
                </a:highlight>
              </a:rPr>
              <a:t>x[n] &gt; m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   m = </a:t>
            </a:r>
            <a:r>
              <a:rPr lang="en-US" u="sng" dirty="0">
                <a:solidFill>
                  <a:schemeClr val="tx1"/>
                </a:solidFill>
                <a:highlight>
                  <a:srgbClr val="FF0000"/>
                </a:highlight>
              </a:rPr>
              <a:t>x[n]</a:t>
            </a:r>
            <a:endParaRPr lang="en-US" sz="800" u="sng" dirty="0">
              <a:solidFill>
                <a:schemeClr val="tx1"/>
              </a:solidFill>
              <a:highlight>
                <a:srgbClr val="FF0000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1362302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4534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oink oin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k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oink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5253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400128" y="4001458"/>
            <a:ext cx="37497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4F8466A9-82F6-DF8B-3854-4DA2916E4C68}"/>
              </a:ext>
            </a:extLst>
          </p:cNvPr>
          <p:cNvSpPr/>
          <p:nvPr/>
        </p:nvSpPr>
        <p:spPr>
          <a:xfrm>
            <a:off x="5400128" y="4276148"/>
            <a:ext cx="37946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69850-976A-49C9-E59D-C70A23B4B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51" y="857107"/>
            <a:ext cx="5666893" cy="39856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42836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429217"/>
            <a:chOff x="-76838" y="1785258"/>
            <a:chExt cx="2770510" cy="2429217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056448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241137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15900"/>
            <a:chOff x="1840142" y="1962270"/>
            <a:chExt cx="5209906" cy="2115900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79934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48447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31839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33906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B46BFD-15D7-C848-AD4A-92A5C1878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17" y="887562"/>
            <a:ext cx="8931765" cy="37461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05765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 (e.g. Meld)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4016978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4016978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876033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760039" y="2119877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810759" y="2102702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7FC7DC-CF97-7993-227E-FB06B3A68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4990455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19</a:t>
            </a:fld>
            <a:endParaRPr lang="en-US" alt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3EA5302-8384-4ED7-166A-4CAFC2F1D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4966403" cy="42062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51CC80-1390-A0A8-6D4A-C3C462AAC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0557" y="644949"/>
            <a:ext cx="1868803" cy="18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43749" y="1205149"/>
            <a:ext cx="2536653" cy="3790224"/>
            <a:chOff x="103840" y="991328"/>
            <a:chExt cx="2536653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54174" y="3595013"/>
              <a:ext cx="10743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91015" y="3300619"/>
              <a:ext cx="10038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95390" y="4078327"/>
              <a:ext cx="8451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85879" y="1744344"/>
              <a:ext cx="11657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103840" y="3935681"/>
              <a:ext cx="7745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20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590340"/>
            <a:ext cx="19894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be a conflict</a:t>
            </a:r>
          </a:p>
          <a:p>
            <a:pPr algn="ctr"/>
            <a:r>
              <a:rPr lang="en-US" sz="2400" b="1" dirty="0">
                <a:latin typeface="Segoe Print" panose="02000800000000000000" pitchFamily="2" charset="0"/>
              </a:rPr>
              <a:t>now?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A Merge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BB97858-0949-46F7-7EB9-7FE86EE2621A}"/>
              </a:ext>
            </a:extLst>
          </p:cNvPr>
          <p:cNvGrpSpPr/>
          <p:nvPr/>
        </p:nvGrpSpPr>
        <p:grpSpPr>
          <a:xfrm>
            <a:off x="420141" y="3328669"/>
            <a:ext cx="4505227" cy="1331647"/>
            <a:chOff x="549373" y="1077715"/>
            <a:chExt cx="4505227" cy="1331647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0D71685-0DBF-3F42-A9BD-0461BB219591}"/>
                </a:ext>
              </a:extLst>
            </p:cNvPr>
            <p:cNvCxnSpPr>
              <a:cxnSpLocks/>
              <a:endCxn id="8" idx="6"/>
            </p:cNvCxnSpPr>
            <p:nvPr/>
          </p:nvCxnSpPr>
          <p:spPr>
            <a:xfrm>
              <a:off x="1606378" y="1606374"/>
              <a:ext cx="1559010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4A1A78A-A6B3-5447-8190-2C40C3CABDC8}"/>
                </a:ext>
              </a:extLst>
            </p:cNvPr>
            <p:cNvSpPr/>
            <p:nvPr/>
          </p:nvSpPr>
          <p:spPr>
            <a:xfrm>
              <a:off x="1470454" y="1470450"/>
              <a:ext cx="271848" cy="271848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2341134-7A86-254D-BE48-C4EF4825E021}"/>
                </a:ext>
              </a:extLst>
            </p:cNvPr>
            <p:cNvSpPr/>
            <p:nvPr/>
          </p:nvSpPr>
          <p:spPr>
            <a:xfrm>
              <a:off x="2438400" y="1470450"/>
              <a:ext cx="271848" cy="271848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BB0A9EB-FB2C-E549-AD70-B965F1106739}"/>
                </a:ext>
              </a:extLst>
            </p:cNvPr>
            <p:cNvSpPr/>
            <p:nvPr/>
          </p:nvSpPr>
          <p:spPr>
            <a:xfrm>
              <a:off x="2893540" y="1470450"/>
              <a:ext cx="271848" cy="27184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8A1ECA-4DBF-F74C-B25B-E10C0B854A03}"/>
                </a:ext>
              </a:extLst>
            </p:cNvPr>
            <p:cNvSpPr txBox="1"/>
            <p:nvPr/>
          </p:nvSpPr>
          <p:spPr>
            <a:xfrm>
              <a:off x="867108" y="1077715"/>
              <a:ext cx="4988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Time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79B8A6E-1F8B-1F48-9549-FB2A81C1AAE3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1365963" y="1208520"/>
              <a:ext cx="368863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B4626DB-A151-CB47-AFF0-AC361D44F062}"/>
                </a:ext>
              </a:extLst>
            </p:cNvPr>
            <p:cNvSpPr txBox="1"/>
            <p:nvPr/>
          </p:nvSpPr>
          <p:spPr>
            <a:xfrm>
              <a:off x="549373" y="1375541"/>
              <a:ext cx="8531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main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B5FD2402-B6D9-D849-98F3-28B363CD8343}"/>
                </a:ext>
              </a:extLst>
            </p:cNvPr>
            <p:cNvGrpSpPr/>
            <p:nvPr/>
          </p:nvGrpSpPr>
          <p:grpSpPr>
            <a:xfrm>
              <a:off x="1070792" y="1742297"/>
              <a:ext cx="2576509" cy="667065"/>
              <a:chOff x="1070792" y="1742297"/>
              <a:chExt cx="2576509" cy="667065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1E55A37-DF23-2D47-95A2-119228DD7467}"/>
                  </a:ext>
                </a:extLst>
              </p:cNvPr>
              <p:cNvSpPr/>
              <p:nvPr/>
            </p:nvSpPr>
            <p:spPr>
              <a:xfrm>
                <a:off x="3375453" y="2017175"/>
                <a:ext cx="271848" cy="271848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Curved Connector 26">
                <a:extLst>
                  <a:ext uri="{FF2B5EF4-FFF2-40B4-BE49-F238E27FC236}">
                    <a16:creationId xmlns:a16="http://schemas.microsoft.com/office/drawing/2014/main" id="{0B22356E-273B-BD41-BA2A-1B10A1B860A4}"/>
                  </a:ext>
                </a:extLst>
              </p:cNvPr>
              <p:cNvCxnSpPr>
                <a:cxnSpLocks/>
                <a:stCxn id="8" idx="4"/>
                <a:endCxn id="18" idx="2"/>
              </p:cNvCxnSpPr>
              <p:nvPr/>
            </p:nvCxnSpPr>
            <p:spPr>
              <a:xfrm rot="16200000" flipH="1">
                <a:off x="2997058" y="1774703"/>
                <a:ext cx="410801" cy="345989"/>
              </a:xfrm>
              <a:prstGeom prst="curvedConnector2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F1DB395-E767-BA44-8AE9-0C89E88C052F}"/>
                  </a:ext>
                </a:extLst>
              </p:cNvPr>
              <p:cNvSpPr txBox="1"/>
              <p:nvPr/>
            </p:nvSpPr>
            <p:spPr>
              <a:xfrm>
                <a:off x="1070792" y="1947697"/>
                <a:ext cx="211949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err="1"/>
                  <a:t>featureBranch</a:t>
                </a:r>
                <a:endParaRPr lang="en-US" sz="2400" dirty="0"/>
              </a:p>
            </p:txBody>
          </p:sp>
        </p:grp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54972B9-F91A-C946-98F2-46A755DAC681}"/>
                </a:ext>
              </a:extLst>
            </p:cNvPr>
            <p:cNvSpPr/>
            <p:nvPr/>
          </p:nvSpPr>
          <p:spPr>
            <a:xfrm>
              <a:off x="3701308" y="1452321"/>
              <a:ext cx="271848" cy="271848"/>
            </a:xfrm>
            <a:prstGeom prst="ellipse">
              <a:avLst/>
            </a:prstGeom>
            <a:solidFill>
              <a:srgbClr val="FF85FF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A0EFEDD-12C7-9140-A377-941316FE3A48}"/>
                </a:ext>
              </a:extLst>
            </p:cNvPr>
            <p:cNvCxnSpPr>
              <a:cxnSpLocks/>
              <a:endCxn id="34" idx="2"/>
            </p:cNvCxnSpPr>
            <p:nvPr/>
          </p:nvCxnSpPr>
          <p:spPr>
            <a:xfrm flipV="1">
              <a:off x="3165388" y="1588245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AA455C2-9785-1447-82DB-D2ABF437EA1A}"/>
                </a:ext>
              </a:extLst>
            </p:cNvPr>
            <p:cNvGrpSpPr/>
            <p:nvPr/>
          </p:nvGrpSpPr>
          <p:grpSpPr>
            <a:xfrm>
              <a:off x="3647301" y="1451350"/>
              <a:ext cx="1036141" cy="701749"/>
              <a:chOff x="3647301" y="1451350"/>
              <a:chExt cx="1036141" cy="70174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B4ED5762-7B6F-4044-9FC6-FBD8794E0142}"/>
                  </a:ext>
                </a:extLst>
              </p:cNvPr>
              <p:cNvGrpSpPr/>
              <p:nvPr/>
            </p:nvGrpSpPr>
            <p:grpSpPr>
              <a:xfrm>
                <a:off x="4411594" y="1451350"/>
                <a:ext cx="271848" cy="271848"/>
                <a:chOff x="4254488" y="2017174"/>
                <a:chExt cx="271848" cy="271848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71EBBA09-0893-1C43-A43E-D1073E0F7B16}"/>
                    </a:ext>
                  </a:extLst>
                </p:cNvPr>
                <p:cNvSpPr/>
                <p:nvPr/>
              </p:nvSpPr>
              <p:spPr>
                <a:xfrm>
                  <a:off x="4254488" y="2017174"/>
                  <a:ext cx="271848" cy="27184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4B51B4F9-96C6-9F42-B366-508A68E85478}"/>
                    </a:ext>
                  </a:extLst>
                </p:cNvPr>
                <p:cNvSpPr/>
                <p:nvPr/>
              </p:nvSpPr>
              <p:spPr>
                <a:xfrm>
                  <a:off x="4307548" y="2070019"/>
                  <a:ext cx="166155" cy="16615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91CE07AD-6A3E-D44F-B1BD-B3253FB582F1}"/>
                  </a:ext>
                </a:extLst>
              </p:cNvPr>
              <p:cNvCxnSpPr>
                <a:cxnSpLocks/>
                <a:stCxn id="34" idx="6"/>
                <a:endCxn id="36" idx="2"/>
              </p:cNvCxnSpPr>
              <p:nvPr/>
            </p:nvCxnSpPr>
            <p:spPr>
              <a:xfrm flipV="1">
                <a:off x="3973156" y="1587274"/>
                <a:ext cx="438438" cy="971"/>
              </a:xfrm>
              <a:prstGeom prst="line">
                <a:avLst/>
              </a:prstGeom>
              <a:ln w="317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Curved Connector 49">
                <a:extLst>
                  <a:ext uri="{FF2B5EF4-FFF2-40B4-BE49-F238E27FC236}">
                    <a16:creationId xmlns:a16="http://schemas.microsoft.com/office/drawing/2014/main" id="{2696A711-B0F8-2041-A870-5B7EB817C04B}"/>
                  </a:ext>
                </a:extLst>
              </p:cNvPr>
              <p:cNvCxnSpPr>
                <a:cxnSpLocks/>
                <a:stCxn id="18" idx="6"/>
                <a:endCxn id="36" idx="4"/>
              </p:cNvCxnSpPr>
              <p:nvPr/>
            </p:nvCxnSpPr>
            <p:spPr>
              <a:xfrm flipV="1">
                <a:off x="3647301" y="1723198"/>
                <a:ext cx="900217" cy="429901"/>
              </a:xfrm>
              <a:prstGeom prst="curvedConnector2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4649601" y="1712732"/>
            <a:ext cx="2960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add changes from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one branch into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another branch. 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F1486262-835E-78F4-6C51-6A5F9D402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145" y="1177377"/>
            <a:ext cx="3295735" cy="178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96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/>
              <a:t>Merging Branches: Common </a:t>
            </a:r>
            <a:r>
              <a:rPr lang="en-US" sz="3200" i="1" dirty="0"/>
              <a:t>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CD37D-7A65-D45B-2921-F5041626AEE9}"/>
              </a:ext>
            </a:extLst>
          </p:cNvPr>
          <p:cNvGrpSpPr/>
          <p:nvPr/>
        </p:nvGrpSpPr>
        <p:grpSpPr>
          <a:xfrm>
            <a:off x="2755552" y="2409568"/>
            <a:ext cx="2876365" cy="2706975"/>
            <a:chOff x="2755552" y="2409568"/>
            <a:chExt cx="2876365" cy="2706975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B6CD7BC-A2AB-E846-BE85-68696869CE09}"/>
                </a:ext>
              </a:extLst>
            </p:cNvPr>
            <p:cNvSpPr/>
            <p:nvPr/>
          </p:nvSpPr>
          <p:spPr>
            <a:xfrm>
              <a:off x="2984672" y="2409568"/>
              <a:ext cx="2420809" cy="2310070"/>
            </a:xfrm>
            <a:prstGeom prst="roundRect">
              <a:avLst>
                <a:gd name="adj" fmla="val 9521"/>
              </a:avLst>
            </a:prstGeom>
            <a:solidFill>
              <a:srgbClr val="FFFF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F2E2E5-FAEF-D158-40A3-9DCD7C22A3E2}"/>
                </a:ext>
              </a:extLst>
            </p:cNvPr>
            <p:cNvGrpSpPr/>
            <p:nvPr/>
          </p:nvGrpSpPr>
          <p:grpSpPr>
            <a:xfrm>
              <a:off x="3041081" y="2508418"/>
              <a:ext cx="2373379" cy="2181183"/>
              <a:chOff x="3041081" y="2508418"/>
              <a:chExt cx="2373379" cy="2181183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9C58BA2-181C-4C4C-9011-B0F2E0D9331D}"/>
                  </a:ext>
                </a:extLst>
              </p:cNvPr>
              <p:cNvSpPr/>
              <p:nvPr/>
            </p:nvSpPr>
            <p:spPr>
              <a:xfrm>
                <a:off x="3985011" y="2508418"/>
                <a:ext cx="420130" cy="420130"/>
              </a:xfrm>
              <a:prstGeom prst="ellipse">
                <a:avLst/>
              </a:prstGeom>
              <a:solidFill>
                <a:srgbClr val="00B050"/>
              </a:solidFill>
              <a:ln cmpd="dbl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8E55416-FF45-3346-80E9-7955F18E2362}"/>
                  </a:ext>
                </a:extLst>
              </p:cNvPr>
              <p:cNvSpPr txBox="1"/>
              <p:nvPr/>
            </p:nvSpPr>
            <p:spPr>
              <a:xfrm>
                <a:off x="3041081" y="2935275"/>
                <a:ext cx="2373379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cow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moo moo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moo moo there</a:t>
                </a:r>
              </a:p>
              <a:p>
                <a:endParaRPr lang="en-US" sz="1200" dirty="0">
                  <a:solidFill>
                    <a:schemeClr val="tx1"/>
                  </a:solidFill>
                </a:endParaRP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duck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quack quack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quack quack there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D3D2AB3-6069-B740-A7E8-339DFC1123D5}"/>
                </a:ext>
              </a:extLst>
            </p:cNvPr>
            <p:cNvSpPr txBox="1"/>
            <p:nvPr/>
          </p:nvSpPr>
          <p:spPr>
            <a:xfrm>
              <a:off x="2755552" y="4716433"/>
              <a:ext cx="2876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Best Common Ancestor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B01010-7733-10FF-4E3C-2C82E9696DEA}"/>
              </a:ext>
            </a:extLst>
          </p:cNvPr>
          <p:cNvSpPr txBox="1"/>
          <p:nvPr/>
        </p:nvSpPr>
        <p:spPr>
          <a:xfrm rot="21141175">
            <a:off x="-10373" y="897151"/>
            <a:ext cx="2938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Common Ancestor </a:t>
            </a:r>
            <a:r>
              <a:rPr lang="en-US" sz="2000" dirty="0">
                <a:latin typeface="Segoe Print" panose="02000800000000000000" pitchFamily="2" charset="0"/>
              </a:rPr>
              <a:t>is a commit that exists in both branches.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4F157C-5700-3FF8-3315-A74A95D06167}"/>
              </a:ext>
            </a:extLst>
          </p:cNvPr>
          <p:cNvSpPr txBox="1"/>
          <p:nvPr/>
        </p:nvSpPr>
        <p:spPr>
          <a:xfrm rot="21141175">
            <a:off x="5870317" y="695631"/>
            <a:ext cx="25940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The Best Common Ancestor</a:t>
            </a:r>
          </a:p>
          <a:p>
            <a:pPr algn="ctr"/>
            <a:r>
              <a:rPr lang="en-US" sz="2000" u="sng" dirty="0">
                <a:latin typeface="Segoe Print" panose="02000800000000000000" pitchFamily="2" charset="0"/>
              </a:rPr>
              <a:t>is often </a:t>
            </a:r>
            <a:r>
              <a:rPr lang="en-US" sz="2000" dirty="0">
                <a:latin typeface="Segoe Print" panose="02000800000000000000" pitchFamily="2" charset="0"/>
              </a:rPr>
              <a:t>the most recent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9F2E2E5-FAEF-D158-40A3-9DCD7C22A3E2}"/>
              </a:ext>
            </a:extLst>
          </p:cNvPr>
          <p:cNvGrpSpPr/>
          <p:nvPr/>
        </p:nvGrpSpPr>
        <p:grpSpPr>
          <a:xfrm>
            <a:off x="3041081" y="2508418"/>
            <a:ext cx="2373379" cy="2181183"/>
            <a:chOff x="3041081" y="2508418"/>
            <a:chExt cx="2373379" cy="218118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9C58BA2-181C-4C4C-9011-B0F2E0D9331D}"/>
                </a:ext>
              </a:extLst>
            </p:cNvPr>
            <p:cNvSpPr/>
            <p:nvPr/>
          </p:nvSpPr>
          <p:spPr>
            <a:xfrm>
              <a:off x="3985011" y="2508418"/>
              <a:ext cx="420130" cy="420130"/>
            </a:xfrm>
            <a:prstGeom prst="ellipse">
              <a:avLst/>
            </a:prstGeom>
            <a:solidFill>
              <a:srgbClr val="00B050"/>
            </a:solidFill>
            <a:ln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E55416-FF45-3346-80E9-7955F18E2362}"/>
                </a:ext>
              </a:extLst>
            </p:cNvPr>
            <p:cNvSpPr txBox="1"/>
            <p:nvPr/>
          </p:nvSpPr>
          <p:spPr>
            <a:xfrm>
              <a:off x="3041081" y="2935275"/>
              <a:ext cx="237337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cow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moo moo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moo moo there</a:t>
              </a:r>
            </a:p>
            <a:p>
              <a:endParaRPr lang="en-US" sz="1200" dirty="0">
                <a:solidFill>
                  <a:schemeClr val="tx1"/>
                </a:solidFill>
              </a:endParaRPr>
            </a:p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duck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quack quack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quack quack there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 rot="273018">
            <a:off x="5770136" y="740902"/>
            <a:ext cx="25582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in each branch?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1BD3A-9F00-9269-E198-F3375D3DA7E8}"/>
              </a:ext>
            </a:extLst>
          </p:cNvPr>
          <p:cNvSpPr txBox="1"/>
          <p:nvPr/>
        </p:nvSpPr>
        <p:spPr>
          <a:xfrm rot="21141175">
            <a:off x="-102424" y="875089"/>
            <a:ext cx="25582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Segoe Print" panose="02000800000000000000" pitchFamily="2" charset="0"/>
              </a:rPr>
              <a:t>Git identifies </a:t>
            </a:r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changes</a:t>
            </a:r>
            <a:r>
              <a:rPr lang="en-US" sz="2000" dirty="0">
                <a:latin typeface="Segoe Print" panose="02000800000000000000" pitchFamily="2" charset="0"/>
              </a:rPr>
              <a:t> relative to the best common ancestor.</a:t>
            </a:r>
          </a:p>
        </p:txBody>
      </p:sp>
    </p:spTree>
    <p:extLst>
      <p:ext uri="{BB962C8B-B14F-4D97-AF65-F5344CB8AC3E}">
        <p14:creationId xmlns:p14="http://schemas.microsoft.com/office/powerpoint/2010/main" val="2385042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30476"/>
            <a:ext cx="7830662" cy="857400"/>
          </a:xfrm>
        </p:spPr>
        <p:txBody>
          <a:bodyPr/>
          <a:lstStyle/>
          <a:p>
            <a:r>
              <a:rPr lang="en-US" sz="3200" i="1" dirty="0"/>
              <a:t>Non-Conflicting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With a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00FFFF"/>
                </a:highlight>
              </a:rPr>
              <a:t>bahh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00FFFF"/>
                </a:highlight>
              </a:rPr>
              <a:t>bahh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a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00FFFF"/>
                </a:highlight>
              </a:rPr>
              <a:t>bahh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00FFFF"/>
                </a:highlight>
              </a:rPr>
              <a:t>bahh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755600" y="54028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3A3E47-FD3A-53D9-416D-A1158A4DEB70}"/>
              </a:ext>
            </a:extLst>
          </p:cNvPr>
          <p:cNvSpPr txBox="1"/>
          <p:nvPr/>
        </p:nvSpPr>
        <p:spPr>
          <a:xfrm rot="21345957">
            <a:off x="-85570" y="840498"/>
            <a:ext cx="2745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Changes can be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or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</a:t>
            </a:r>
            <a:r>
              <a:rPr lang="en-US" sz="2400" dirty="0">
                <a:latin typeface="Segoe Print" panose="020008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/>
              <a:t>With </a:t>
            </a:r>
            <a:r>
              <a:rPr lang="en-US" sz="1200" u="sng" dirty="0"/>
              <a:t>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E6E63E66-8AA5-A149-AE14-B515EA3C5A7F}"/>
              </a:ext>
            </a:extLst>
          </p:cNvPr>
          <p:cNvSpPr/>
          <p:nvPr/>
        </p:nvSpPr>
        <p:spPr>
          <a:xfrm rot="10800000">
            <a:off x="2643824" y="3055148"/>
            <a:ext cx="353852" cy="80975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77559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8109</TotalTime>
  <Words>4932</Words>
  <Application>Microsoft Macintosh PowerPoint</Application>
  <PresentationFormat>On-screen Show (16:9)</PresentationFormat>
  <Paragraphs>753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Dosis</vt:lpstr>
      <vt:lpstr>Dosis ExtraLight</vt:lpstr>
      <vt:lpstr>Segoe Print</vt:lpstr>
      <vt:lpstr>Titillium Web Light</vt:lpstr>
      <vt:lpstr>Mowbray template</vt:lpstr>
      <vt:lpstr>12 – Merge Conflicts</vt:lpstr>
      <vt:lpstr>Our Current State</vt:lpstr>
      <vt:lpstr>Our Current State</vt:lpstr>
      <vt:lpstr>Upstream Changes</vt:lpstr>
      <vt:lpstr>A Merge Commit</vt:lpstr>
      <vt:lpstr>Merging Branches: Common Ancestors</vt:lpstr>
      <vt:lpstr>Merging Branches: Identifying Changes</vt:lpstr>
      <vt:lpstr>Non-Conflicting Changes</vt:lpstr>
      <vt:lpstr>Merge Commits</vt:lpstr>
      <vt:lpstr>Conflicting Changes</vt:lpstr>
      <vt:lpstr>Merge Conflicts</vt:lpstr>
      <vt:lpstr>Practice: Identifying Changes</vt:lpstr>
      <vt:lpstr>Practice: Identifying Changes</vt:lpstr>
      <vt:lpstr>Synch with Upstream Main</vt:lpstr>
      <vt:lpstr>Resolving a Merge Conflict</vt:lpstr>
      <vt:lpstr>Raw Merge Conflicts</vt:lpstr>
      <vt:lpstr>Using a Graphical Merge Tool (e.g. Meld)</vt:lpstr>
      <vt:lpstr>Big Picture: Resolving a Merge Conflict</vt:lpstr>
      <vt:lpstr>Big Picture: The Whole Messy Thing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699</cp:revision>
  <dcterms:created xsi:type="dcterms:W3CDTF">2020-09-29T11:59:10Z</dcterms:created>
  <dcterms:modified xsi:type="dcterms:W3CDTF">2023-04-26T15:41:39Z</dcterms:modified>
</cp:coreProperties>
</file>

<file path=docProps/thumbnail.jpeg>
</file>